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60" r:id="rId7"/>
    <p:sldId id="261" r:id="rId8"/>
    <p:sldId id="262" r:id="rId9"/>
    <p:sldId id="263" r:id="rId10"/>
    <p:sldId id="266" r:id="rId11"/>
    <p:sldId id="264"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7E2B22-87E9-4D6A-A1CA-C8F2730CC4A8}"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BB3FE-C104-4F6B-8C27-EE63ED29EC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E2B22-87E9-4D6A-A1CA-C8F2730CC4A8}"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BB3FE-C104-4F6B-8C27-EE63ED29EC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E2B22-87E9-4D6A-A1CA-C8F2730CC4A8}"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BB3FE-C104-4F6B-8C27-EE63ED29EC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E2B22-87E9-4D6A-A1CA-C8F2730CC4A8}"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BB3FE-C104-4F6B-8C27-EE63ED29EC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7E2B22-87E9-4D6A-A1CA-C8F2730CC4A8}" type="datetimeFigureOut">
              <a:rPr lang="en-US" smtClean="0"/>
              <a:pPr/>
              <a:t>10/22/2016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BB3FE-C104-4F6B-8C27-EE63ED29EC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7E2B22-87E9-4D6A-A1CA-C8F2730CC4A8}" type="datetimeFigureOut">
              <a:rPr lang="en-US" smtClean="0"/>
              <a:pPr/>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BB3FE-C104-4F6B-8C27-EE63ED29EC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7E2B22-87E9-4D6A-A1CA-C8F2730CC4A8}" type="datetimeFigureOut">
              <a:rPr lang="en-US" smtClean="0"/>
              <a:pPr/>
              <a:t>10/22/2016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BB3FE-C104-4F6B-8C27-EE63ED29EC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7E2B22-87E9-4D6A-A1CA-C8F2730CC4A8}" type="datetimeFigureOut">
              <a:rPr lang="en-US" smtClean="0"/>
              <a:pPr/>
              <a:t>10/22/2016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9BB3FE-C104-4F6B-8C27-EE63ED29EC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E2B22-87E9-4D6A-A1CA-C8F2730CC4A8}" type="datetimeFigureOut">
              <a:rPr lang="en-US" smtClean="0"/>
              <a:pPr/>
              <a:t>10/22/2016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BB3FE-C104-4F6B-8C27-EE63ED29EC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E2B22-87E9-4D6A-A1CA-C8F2730CC4A8}" type="datetimeFigureOut">
              <a:rPr lang="en-US" smtClean="0"/>
              <a:pPr/>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BB3FE-C104-4F6B-8C27-EE63ED29EC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E2B22-87E9-4D6A-A1CA-C8F2730CC4A8}" type="datetimeFigureOut">
              <a:rPr lang="en-US" smtClean="0"/>
              <a:pPr/>
              <a:t>10/22/2016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BB3FE-C104-4F6B-8C27-EE63ED29EC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7E2B22-87E9-4D6A-A1CA-C8F2730CC4A8}" type="datetimeFigureOut">
              <a:rPr lang="en-US" smtClean="0"/>
              <a:pPr/>
              <a:t>10/22/2016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BB3FE-C104-4F6B-8C27-EE63ED29EC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214554"/>
            <a:ext cx="7772400" cy="1470025"/>
          </a:xfrm>
        </p:spPr>
        <p:txBody>
          <a:bodyPr>
            <a:normAutofit fontScale="90000"/>
          </a:bodyPr>
          <a:lstStyle/>
          <a:p>
            <a:r>
              <a:rPr lang="en-US" b="1" dirty="0"/>
              <a:t>Adsorption study of </a:t>
            </a:r>
            <a:r>
              <a:rPr lang="en-US" b="1" dirty="0" err="1"/>
              <a:t>Rhodamin</a:t>
            </a:r>
            <a:r>
              <a:rPr lang="en-US" b="1" dirty="0"/>
              <a:t> B Dye on Iraqi </a:t>
            </a:r>
            <a:r>
              <a:rPr lang="en-US" b="1" dirty="0" err="1"/>
              <a:t>Bentonite</a:t>
            </a:r>
            <a:r>
              <a:rPr lang="en-US" b="1" dirty="0"/>
              <a:t> and </a:t>
            </a:r>
            <a:r>
              <a:rPr lang="en-US" b="1" dirty="0" err="1"/>
              <a:t>modefiedBentonite</a:t>
            </a:r>
            <a:r>
              <a:rPr lang="en-US" b="1" dirty="0"/>
              <a:t> BY </a:t>
            </a:r>
            <a:r>
              <a:rPr lang="en-US" b="1" dirty="0" err="1"/>
              <a:t>NanocompoundsTiO₂,ZnO,AL₂O</a:t>
            </a:r>
            <a:r>
              <a:rPr lang="en-US" b="1" dirty="0" smtClean="0"/>
              <a:t>₃ </a:t>
            </a:r>
            <a:r>
              <a:rPr lang="en-US" b="1" dirty="0" err="1" smtClean="0"/>
              <a:t>andSDS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8" descr="D:\ست اقبال\index.jpg"/>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142976" y="1571612"/>
            <a:ext cx="7500990" cy="4643470"/>
          </a:xfrm>
          <a:prstGeom prst="rect">
            <a:avLst/>
          </a:prstGeom>
          <a:noFill/>
          <a:ln>
            <a:solidFill>
              <a:sysClr val="windowText" lastClr="000000"/>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2.1.2. Preparation of the modified </a:t>
            </a:r>
            <a:r>
              <a:rPr lang="en-US" b="1" i="1" dirty="0" err="1"/>
              <a:t>bentonite</a:t>
            </a:r>
            <a:r>
              <a:rPr lang="en-US" b="1" i="1" dirty="0"/>
              <a: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Preparation of modified </a:t>
            </a:r>
            <a:r>
              <a:rPr lang="en-US" dirty="0" err="1"/>
              <a:t>benonite</a:t>
            </a:r>
            <a:r>
              <a:rPr lang="en-US" dirty="0"/>
              <a:t> involves mixing different weight 0.01, 0.05 and 0.1 g of modifier SDS, </a:t>
            </a:r>
            <a:r>
              <a:rPr lang="en-US" dirty="0" err="1"/>
              <a:t>Nano</a:t>
            </a:r>
            <a:r>
              <a:rPr lang="en-US" dirty="0"/>
              <a:t> TiO</a:t>
            </a:r>
            <a:r>
              <a:rPr lang="en-US" baseline="-25000" dirty="0"/>
              <a:t>2</a:t>
            </a:r>
            <a:r>
              <a:rPr lang="en-US" dirty="0"/>
              <a:t>, </a:t>
            </a:r>
            <a:r>
              <a:rPr lang="en-US" dirty="0" err="1"/>
              <a:t>ZnOand</a:t>
            </a:r>
            <a:r>
              <a:rPr lang="en-US" dirty="0"/>
              <a:t> Al</a:t>
            </a:r>
            <a:r>
              <a:rPr lang="en-US" baseline="-25000" dirty="0"/>
              <a:t>2</a:t>
            </a:r>
            <a:r>
              <a:rPr lang="en-US" dirty="0"/>
              <a:t>O</a:t>
            </a:r>
            <a:r>
              <a:rPr lang="en-US" baseline="-25000" dirty="0"/>
              <a:t>3</a:t>
            </a:r>
            <a:r>
              <a:rPr lang="en-US" dirty="0"/>
              <a:t> with 10 g of natural </a:t>
            </a:r>
            <a:r>
              <a:rPr lang="en-US" dirty="0" err="1"/>
              <a:t>bentonite</a:t>
            </a:r>
            <a:r>
              <a:rPr lang="en-US" dirty="0"/>
              <a:t> and 100 </a:t>
            </a:r>
            <a:r>
              <a:rPr lang="en-US" dirty="0" err="1"/>
              <a:t>mLof</a:t>
            </a:r>
            <a:r>
              <a:rPr lang="en-US" dirty="0"/>
              <a:t> </a:t>
            </a:r>
            <a:r>
              <a:rPr lang="en-US" dirty="0" err="1"/>
              <a:t>deionized</a:t>
            </a:r>
            <a:r>
              <a:rPr lang="en-US" dirty="0"/>
              <a:t> water. This content was shake about 3 </a:t>
            </a:r>
            <a:r>
              <a:rPr lang="en-US" dirty="0" err="1"/>
              <a:t>hr.and</a:t>
            </a:r>
            <a:r>
              <a:rPr lang="en-US" dirty="0"/>
              <a:t> then separated and dried.</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صورة 1" descr="C:\Documents and Settings\B\Desktop\22222.jpg"/>
          <p:cNvPicPr>
            <a:picLocks noChangeAspect="1" noChangeArrowheads="1"/>
          </p:cNvPicPr>
          <p:nvPr/>
        </p:nvPicPr>
        <p:blipFill>
          <a:blip r:embed="rId2"/>
          <a:srcRect/>
          <a:stretch>
            <a:fillRect/>
          </a:stretch>
        </p:blipFill>
        <p:spPr bwMode="auto">
          <a:xfrm>
            <a:off x="0" y="1142984"/>
            <a:ext cx="9144000" cy="5726129"/>
          </a:xfrm>
          <a:prstGeom prst="rect">
            <a:avLst/>
          </a:prstGeom>
          <a:noFill/>
          <a:ln w="9525">
            <a:noFill/>
            <a:miter lim="800000"/>
            <a:headEnd/>
            <a:tailEnd/>
          </a:ln>
        </p:spPr>
      </p:pic>
      <p:sp>
        <p:nvSpPr>
          <p:cNvPr id="2051" name="Rectangle 3"/>
          <p:cNvSpPr>
            <a:spLocks noChangeArrowheads="1"/>
          </p:cNvSpPr>
          <p:nvPr/>
        </p:nvSpPr>
        <p:spPr bwMode="auto">
          <a:xfrm>
            <a:off x="0" y="0"/>
            <a:ext cx="3206904"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2.2 </a:t>
            </a:r>
            <a:r>
              <a:rPr kumimoji="0" lang="en-US" sz="4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Adsorbate</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صورة 1" descr="C:\Documents and Settings\B\Desktop\11111111.JPG"/>
          <p:cNvPicPr>
            <a:picLocks noChangeAspect="1" noChangeArrowheads="1"/>
          </p:cNvPicPr>
          <p:nvPr/>
        </p:nvPicPr>
        <p:blipFill>
          <a:blip r:embed="rId2"/>
          <a:srcRect/>
          <a:stretch>
            <a:fillRect/>
          </a:stretch>
        </p:blipFill>
        <p:spPr bwMode="auto">
          <a:xfrm>
            <a:off x="2357422" y="431800"/>
            <a:ext cx="5072098" cy="4425960"/>
          </a:xfrm>
          <a:prstGeom prst="rect">
            <a:avLst/>
          </a:prstGeom>
          <a:noFill/>
          <a:ln w="9525">
            <a:noFill/>
            <a:miter lim="800000"/>
            <a:headEnd/>
            <a:tailEnd/>
          </a:ln>
        </p:spPr>
      </p:pic>
      <p:sp>
        <p:nvSpPr>
          <p:cNvPr id="25603" name="Rectangle 3"/>
          <p:cNvSpPr>
            <a:spLocks noChangeArrowheads="1"/>
          </p:cNvSpPr>
          <p:nvPr/>
        </p:nvSpPr>
        <p:spPr bwMode="auto">
          <a:xfrm>
            <a:off x="0" y="0"/>
            <a:ext cx="10070129"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Fig.1.</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UV-Visible absorption spectrum for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Rhodamine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 dye with concentration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 mg/ 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مخطط 1"/>
          <p:cNvPicPr>
            <a:picLocks noChangeArrowheads="1"/>
          </p:cNvPicPr>
          <p:nvPr/>
        </p:nvPicPr>
        <p:blipFill>
          <a:blip r:embed="rId2"/>
          <a:srcRect/>
          <a:stretch>
            <a:fillRect/>
          </a:stretch>
        </p:blipFill>
        <p:spPr bwMode="auto">
          <a:xfrm>
            <a:off x="0" y="2857496"/>
            <a:ext cx="4149725" cy="2643206"/>
          </a:xfrm>
          <a:prstGeom prst="rect">
            <a:avLst/>
          </a:prstGeom>
          <a:noFill/>
          <a:ln w="9525">
            <a:noFill/>
            <a:miter lim="800000"/>
            <a:headEnd/>
            <a:tailEnd/>
          </a:ln>
        </p:spPr>
      </p:pic>
      <p:pic>
        <p:nvPicPr>
          <p:cNvPr id="26627" name="مخطط 3"/>
          <p:cNvPicPr>
            <a:picLocks noChangeArrowheads="1"/>
          </p:cNvPicPr>
          <p:nvPr/>
        </p:nvPicPr>
        <p:blipFill>
          <a:blip r:embed="rId3"/>
          <a:srcRect b="-114"/>
          <a:stretch>
            <a:fillRect/>
          </a:stretch>
        </p:blipFill>
        <p:spPr bwMode="auto">
          <a:xfrm>
            <a:off x="4214810" y="2857496"/>
            <a:ext cx="4429156" cy="2643206"/>
          </a:xfrm>
          <a:prstGeom prst="rect">
            <a:avLst/>
          </a:prstGeom>
          <a:noFill/>
          <a:ln w="9525">
            <a:noFill/>
            <a:miter lim="800000"/>
            <a:headEnd/>
            <a:tailEnd/>
          </a:ln>
        </p:spPr>
      </p:pic>
      <p:sp>
        <p:nvSpPr>
          <p:cNvPr id="26628" name="Rectangle 4"/>
          <p:cNvSpPr>
            <a:spLocks noChangeArrowheads="1"/>
          </p:cNvSpPr>
          <p:nvPr/>
        </p:nvSpPr>
        <p:spPr bwMode="auto">
          <a:xfrm>
            <a:off x="0" y="0"/>
            <a:ext cx="9508565"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Effect of contact time on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Rhodamine</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 adsorption </a:t>
            </a:r>
            <a:r>
              <a:rPr kumimoji="0" lang="en-US"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on;</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natural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bentonite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t>
            </a:r>
            <a:r>
              <a:rPr kumimoji="0" lang="en-US" sz="24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Modifiedbentonite</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3.2. Effect of adsorbent dose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1500166" y="1857364"/>
          <a:ext cx="6096000" cy="1722120"/>
        </p:xfrm>
        <a:graphic>
          <a:graphicData uri="http://schemas.openxmlformats.org/drawingml/2006/table">
            <a:tbl>
              <a:tblPr/>
              <a:tblGrid>
                <a:gridCol w="1058355"/>
                <a:gridCol w="974061"/>
                <a:gridCol w="896542"/>
                <a:gridCol w="1220168"/>
                <a:gridCol w="973437"/>
                <a:gridCol w="973437"/>
              </a:tblGrid>
              <a:tr h="209412">
                <a:tc>
                  <a:txBody>
                    <a:bodyPr/>
                    <a:lstStyle/>
                    <a:p>
                      <a:pPr algn="ctr" rtl="0">
                        <a:spcAft>
                          <a:spcPts val="0"/>
                        </a:spcAft>
                      </a:pPr>
                      <a:endParaRPr lang="en-US" sz="1400">
                        <a:solidFill>
                          <a:srgbClr val="000000"/>
                        </a:solidFill>
                        <a:latin typeface="Times New Roman"/>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gridSpan="5">
                  <a:txBody>
                    <a:bodyPr/>
                    <a:lstStyle/>
                    <a:p>
                      <a:pPr algn="ctr" rtl="0">
                        <a:spcAft>
                          <a:spcPts val="0"/>
                        </a:spcAft>
                      </a:pPr>
                      <a:r>
                        <a:rPr lang="en-US" sz="1400">
                          <a:solidFill>
                            <a:srgbClr val="000000"/>
                          </a:solidFill>
                          <a:latin typeface="Times New Roman"/>
                          <a:ea typeface="Calibri"/>
                          <a:cs typeface="Times New Roman"/>
                        </a:rPr>
                        <a:t>Romovalpercentage(%R)</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9076">
                <a:tc>
                  <a:txBody>
                    <a:bodyPr/>
                    <a:lstStyle/>
                    <a:p>
                      <a:pPr algn="ctr" rtl="0">
                        <a:spcAft>
                          <a:spcPts val="0"/>
                        </a:spcAft>
                      </a:pPr>
                      <a:r>
                        <a:rPr lang="en-US" sz="1100">
                          <a:solidFill>
                            <a:srgbClr val="000000"/>
                          </a:solidFill>
                          <a:latin typeface="Times New Roman"/>
                          <a:ea typeface="Calibri"/>
                          <a:cs typeface="Times New Roman"/>
                        </a:rPr>
                        <a:t>Dose of adsorbent (g)</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a:spcAft>
                          <a:spcPts val="0"/>
                        </a:spcAft>
                      </a:pPr>
                      <a:r>
                        <a:rPr lang="en-US" sz="1100">
                          <a:solidFill>
                            <a:srgbClr val="000000"/>
                          </a:solidFill>
                          <a:latin typeface="Times New Roman"/>
                          <a:ea typeface="Calibri"/>
                          <a:cs typeface="Times New Roman"/>
                        </a:rPr>
                        <a:t>Natnralbentonite</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a:spcAft>
                          <a:spcPts val="0"/>
                        </a:spcAft>
                      </a:pPr>
                      <a:r>
                        <a:rPr lang="en-US" sz="1100">
                          <a:solidFill>
                            <a:srgbClr val="000000"/>
                          </a:solidFill>
                          <a:latin typeface="Times New Roman"/>
                          <a:ea typeface="Calibri"/>
                          <a:cs typeface="Times New Roman"/>
                        </a:rPr>
                        <a:t>B-0.05g TiO</a:t>
                      </a:r>
                      <a:r>
                        <a:rPr lang="en-US" sz="1100" baseline="-25000">
                          <a:solidFill>
                            <a:srgbClr val="000000"/>
                          </a:solidFill>
                          <a:latin typeface="Times New Roman"/>
                          <a:ea typeface="Calibri"/>
                          <a:cs typeface="Times New Roman"/>
                        </a:rPr>
                        <a:t>2</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a:spcAft>
                          <a:spcPts val="0"/>
                        </a:spcAft>
                      </a:pPr>
                      <a:r>
                        <a:rPr lang="en-US" sz="1100">
                          <a:solidFill>
                            <a:srgbClr val="000000"/>
                          </a:solidFill>
                          <a:latin typeface="Times New Roman"/>
                          <a:ea typeface="Calibri"/>
                          <a:cs typeface="Times New Roman"/>
                        </a:rPr>
                        <a:t>B-0.05g ZnO</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a:spcAft>
                          <a:spcPts val="0"/>
                        </a:spcAft>
                      </a:pPr>
                      <a:r>
                        <a:rPr lang="en-US" sz="1100">
                          <a:solidFill>
                            <a:srgbClr val="000000"/>
                          </a:solidFill>
                          <a:latin typeface="Times New Roman"/>
                          <a:ea typeface="Calibri"/>
                          <a:cs typeface="Times New Roman"/>
                        </a:rPr>
                        <a:t>B-0.05g SDS</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a:spcAft>
                          <a:spcPts val="0"/>
                        </a:spcAft>
                      </a:pPr>
                      <a:r>
                        <a:rPr lang="en-US" sz="1100">
                          <a:solidFill>
                            <a:srgbClr val="000000"/>
                          </a:solidFill>
                          <a:latin typeface="Times New Roman"/>
                          <a:ea typeface="Calibri"/>
                          <a:cs typeface="Times New Roman"/>
                        </a:rPr>
                        <a:t>B-0.1g SDS</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64538">
                <a:tc>
                  <a:txBody>
                    <a:bodyPr/>
                    <a:lstStyle/>
                    <a:p>
                      <a:pPr algn="ctr" rtl="0">
                        <a:spcAft>
                          <a:spcPts val="0"/>
                        </a:spcAft>
                      </a:pPr>
                      <a:r>
                        <a:rPr lang="en-US" sz="1100">
                          <a:solidFill>
                            <a:srgbClr val="000000"/>
                          </a:solidFill>
                          <a:latin typeface="Times New Roman"/>
                          <a:ea typeface="Calibri"/>
                          <a:cs typeface="Times New Roman"/>
                        </a:rPr>
                        <a:t>0</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0</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0</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0</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0</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0</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538">
                <a:tc>
                  <a:txBody>
                    <a:bodyPr/>
                    <a:lstStyle/>
                    <a:p>
                      <a:pPr algn="ctr" rtl="0">
                        <a:spcAft>
                          <a:spcPts val="0"/>
                        </a:spcAft>
                      </a:pPr>
                      <a:r>
                        <a:rPr lang="en-US" sz="1100">
                          <a:solidFill>
                            <a:srgbClr val="000000"/>
                          </a:solidFill>
                          <a:latin typeface="Times New Roman"/>
                          <a:ea typeface="Calibri"/>
                          <a:cs typeface="Times New Roman"/>
                        </a:rPr>
                        <a:t>0.1</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20.7</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25.3</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25.3</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30.7</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23.8</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538">
                <a:tc>
                  <a:txBody>
                    <a:bodyPr/>
                    <a:lstStyle/>
                    <a:p>
                      <a:pPr algn="ctr" rtl="0">
                        <a:spcAft>
                          <a:spcPts val="0"/>
                        </a:spcAft>
                      </a:pPr>
                      <a:r>
                        <a:rPr lang="en-US" sz="1100">
                          <a:solidFill>
                            <a:srgbClr val="000000"/>
                          </a:solidFill>
                          <a:latin typeface="Times New Roman"/>
                          <a:ea typeface="Calibri"/>
                          <a:cs typeface="Times New Roman"/>
                        </a:rPr>
                        <a:t>0.2</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45.5</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52.3</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50.5</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48.2</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52.3</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538">
                <a:tc>
                  <a:txBody>
                    <a:bodyPr/>
                    <a:lstStyle/>
                    <a:p>
                      <a:pPr algn="ctr" rtl="0">
                        <a:spcAft>
                          <a:spcPts val="0"/>
                        </a:spcAft>
                      </a:pPr>
                      <a:r>
                        <a:rPr lang="en-US" sz="1100">
                          <a:solidFill>
                            <a:srgbClr val="000000"/>
                          </a:solidFill>
                          <a:latin typeface="Times New Roman"/>
                          <a:ea typeface="Calibri"/>
                          <a:cs typeface="Times New Roman"/>
                        </a:rPr>
                        <a:t>0.3</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69.3</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75.2</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75.0</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80.1</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82.4</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538">
                <a:tc>
                  <a:txBody>
                    <a:bodyPr/>
                    <a:lstStyle/>
                    <a:p>
                      <a:pPr algn="ctr" rtl="0">
                        <a:spcAft>
                          <a:spcPts val="0"/>
                        </a:spcAft>
                      </a:pPr>
                      <a:r>
                        <a:rPr lang="en-US" sz="1100">
                          <a:solidFill>
                            <a:srgbClr val="000000"/>
                          </a:solidFill>
                          <a:latin typeface="Times New Roman"/>
                          <a:ea typeface="Calibri"/>
                          <a:cs typeface="Times New Roman"/>
                        </a:rPr>
                        <a:t>0.4</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80.1</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95.21</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94.6</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92.3</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90.7</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538">
                <a:tc>
                  <a:txBody>
                    <a:bodyPr/>
                    <a:lstStyle/>
                    <a:p>
                      <a:pPr algn="ctr" rtl="0">
                        <a:spcAft>
                          <a:spcPts val="0"/>
                        </a:spcAft>
                      </a:pPr>
                      <a:r>
                        <a:rPr lang="en-US" sz="1100">
                          <a:solidFill>
                            <a:srgbClr val="000000"/>
                          </a:solidFill>
                          <a:latin typeface="Times New Roman"/>
                          <a:ea typeface="Calibri"/>
                          <a:cs typeface="Times New Roman"/>
                        </a:rPr>
                        <a:t>0.5</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82.3</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98.6</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98.4</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99.0</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99.0</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538">
                <a:tc>
                  <a:txBody>
                    <a:bodyPr/>
                    <a:lstStyle/>
                    <a:p>
                      <a:pPr algn="ctr" rtl="0">
                        <a:spcAft>
                          <a:spcPts val="0"/>
                        </a:spcAft>
                      </a:pPr>
                      <a:r>
                        <a:rPr lang="en-US" sz="1100">
                          <a:solidFill>
                            <a:srgbClr val="000000"/>
                          </a:solidFill>
                          <a:latin typeface="Times New Roman"/>
                          <a:ea typeface="Calibri"/>
                          <a:cs typeface="Times New Roman"/>
                        </a:rPr>
                        <a:t>1.0</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82.3</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98.6</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98.6</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a:solidFill>
                            <a:srgbClr val="000000"/>
                          </a:solidFill>
                          <a:latin typeface="Times New Roman"/>
                          <a:ea typeface="Calibri"/>
                          <a:cs typeface="Times New Roman"/>
                        </a:rPr>
                        <a:t>98.6</a:t>
                      </a:r>
                      <a:endParaRPr lang="en-US" sz="110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r>
                        <a:rPr lang="en-US" sz="1100" dirty="0">
                          <a:solidFill>
                            <a:srgbClr val="000000"/>
                          </a:solidFill>
                          <a:latin typeface="Times New Roman"/>
                          <a:ea typeface="Calibri"/>
                          <a:cs typeface="Times New Roman"/>
                        </a:rPr>
                        <a:t>99.0</a:t>
                      </a:r>
                      <a:endParaRPr lang="en-US" sz="1100" dirty="0">
                        <a:latin typeface="Calibri"/>
                        <a:ea typeface="Calibri"/>
                        <a:cs typeface="Times New Roman"/>
                      </a:endParaRPr>
                    </a:p>
                  </a:txBody>
                  <a:tcPr marL="67311" marR="6731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3.3 Effect of adding different amount of SDS and NanoTiO</a:t>
            </a:r>
            <a:r>
              <a:rPr kumimoji="0" lang="en-US" sz="1400" b="1" i="0" u="none" strike="noStrike" cap="none" normalizeH="0" baseline="-30000" smtClean="0">
                <a:ln>
                  <a:noFill/>
                </a:ln>
                <a:solidFill>
                  <a:srgbClr val="000000"/>
                </a:solidFill>
                <a:effectLst/>
                <a:latin typeface="Times New Roman" pitchFamily="18" charset="0"/>
                <a:ea typeface="Calibri" pitchFamily="34" charset="0"/>
                <a:cs typeface="Times New Roman" pitchFamily="18" charset="0"/>
              </a:rPr>
              <a:t>2</a:t>
            </a:r>
            <a:r>
              <a:rPr kumimoji="0" lang="en-US" sz="1400" b="1"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,ZnO</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andAl</a:t>
            </a:r>
            <a:r>
              <a:rPr kumimoji="0" lang="en-US" sz="1400" b="1" i="0" u="none" strike="noStrike" cap="none" normalizeH="0" baseline="-30000" smtClean="0">
                <a:ln>
                  <a:noFill/>
                </a:ln>
                <a:solidFill>
                  <a:srgbClr val="000000"/>
                </a:solidFill>
                <a:effectLst/>
                <a:latin typeface="Times New Roman" pitchFamily="18" charset="0"/>
                <a:ea typeface="Calibri" pitchFamily="34" charset="0"/>
                <a:cs typeface="Times New Roman" pitchFamily="18" charset="0"/>
              </a:rPr>
              <a:t>2</a:t>
            </a:r>
            <a:r>
              <a:rPr kumimoji="0" lang="en-US" sz="1400" b="1"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O</a:t>
            </a:r>
            <a:r>
              <a:rPr kumimoji="0" lang="en-US" sz="1400" b="1" i="0" u="none" strike="noStrike" cap="none" normalizeH="0" baseline="-30000" smtClean="0">
                <a:ln>
                  <a:noFill/>
                </a:ln>
                <a:solidFill>
                  <a:srgbClr val="000000"/>
                </a:solidFill>
                <a:effectLst/>
                <a:latin typeface="Times New Roman" pitchFamily="18" charset="0"/>
                <a:ea typeface="Calibri" pitchFamily="34" charset="0"/>
                <a:cs typeface="Times New Roman" pitchFamily="18" charset="0"/>
              </a:rPr>
              <a:t>3</a:t>
            </a:r>
            <a:r>
              <a:rPr kumimoji="0" lang="en-US" sz="1400" b="1"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on the removal percentage.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2286000" y="4643446"/>
            <a:ext cx="4572000" cy="923330"/>
          </a:xfrm>
          <a:prstGeom prst="rect">
            <a:avLst/>
          </a:prstGeom>
        </p:spPr>
        <p:txBody>
          <a:bodyPr wrap="square">
            <a:spAutoFit/>
          </a:bodyPr>
          <a:lstStyle/>
          <a:p>
            <a:r>
              <a:rPr lang="en-US" dirty="0"/>
              <a:t>.Effect of adding different amount of modifier to </a:t>
            </a:r>
            <a:r>
              <a:rPr lang="en-US" dirty="0" err="1"/>
              <a:t>bentonite</a:t>
            </a:r>
            <a:r>
              <a:rPr lang="en-US" dirty="0"/>
              <a:t> on Removal percentage of </a:t>
            </a:r>
            <a:r>
              <a:rPr lang="en-US" dirty="0" err="1"/>
              <a:t>Rhodamine</a:t>
            </a:r>
            <a:r>
              <a:rPr lang="en-US" dirty="0"/>
              <a:t> B</a:t>
            </a:r>
          </a:p>
        </p:txBody>
      </p:sp>
      <p:pic>
        <p:nvPicPr>
          <p:cNvPr id="2050" name="Picture 2"/>
          <p:cNvPicPr>
            <a:picLocks noChangeAspect="1" noChangeArrowheads="1"/>
          </p:cNvPicPr>
          <p:nvPr/>
        </p:nvPicPr>
        <p:blipFill>
          <a:blip r:embed="rId2"/>
          <a:srcRect/>
          <a:stretch>
            <a:fillRect/>
          </a:stretch>
        </p:blipFill>
        <p:spPr bwMode="auto">
          <a:xfrm>
            <a:off x="523875" y="566738"/>
            <a:ext cx="8096250" cy="572452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698" name="Rectangle 2"/>
          <p:cNvSpPr>
            <a:spLocks noChangeArrowheads="1"/>
          </p:cNvSpPr>
          <p:nvPr/>
        </p:nvSpPr>
        <p:spPr bwMode="auto">
          <a:xfrm>
            <a:off x="0" y="0"/>
            <a:ext cx="4150175"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en-US" sz="2800" b="1" dirty="0" smtClean="0"/>
              <a:t>3.1. Effect of Contact Time</a:t>
            </a:r>
            <a:r>
              <a:rPr kumimoji="0" lang="en-US"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a:srcRect/>
          <a:stretch>
            <a:fillRect/>
          </a:stretch>
        </p:blipFill>
        <p:spPr bwMode="auto">
          <a:xfrm>
            <a:off x="0" y="1738313"/>
            <a:ext cx="4929190" cy="33813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500562" y="1357299"/>
            <a:ext cx="4124326" cy="3429024"/>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دراسة </a:t>
            </a:r>
            <a:r>
              <a:rPr lang="ar-IQ" dirty="0" err="1" smtClean="0"/>
              <a:t>امتزاز</a:t>
            </a:r>
            <a:r>
              <a:rPr lang="ar-IQ" dirty="0" smtClean="0"/>
              <a:t> صبغة </a:t>
            </a:r>
            <a:r>
              <a:rPr lang="ar-IQ" dirty="0" err="1" smtClean="0"/>
              <a:t>الرودامين</a:t>
            </a:r>
            <a:r>
              <a:rPr lang="ar-IQ" dirty="0" smtClean="0"/>
              <a:t> على طين </a:t>
            </a:r>
            <a:r>
              <a:rPr lang="ar-IQ" dirty="0" err="1" smtClean="0"/>
              <a:t>البنتونايت</a:t>
            </a:r>
            <a:r>
              <a:rPr lang="ar-IQ" dirty="0" smtClean="0"/>
              <a:t> العراقي </a:t>
            </a:r>
            <a:r>
              <a:rPr lang="ar-IQ" dirty="0" err="1" smtClean="0"/>
              <a:t>والبنتونايت</a:t>
            </a:r>
            <a:r>
              <a:rPr lang="ar-IQ" dirty="0" smtClean="0"/>
              <a:t> المحسن بالمركبات </a:t>
            </a:r>
            <a:r>
              <a:rPr lang="ar-IQ" smtClean="0"/>
              <a:t>النانوية</a:t>
            </a:r>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Introduction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Textile industry wastewaters cause considerable environmental problem in all world. Particularly, wastewaters containing soluble dyes must be cleaned before they discharge to nature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the discharge of colored wastewater even at very low concentrations from the problems such as increasing toxicity and chemical oxygen demand of the effluent, and also reducing light penetration, which has a derogatory effect on photo synthetic phenomena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Rhodamine</a:t>
            </a:r>
            <a:r>
              <a:rPr lang="en-US" dirty="0"/>
              <a:t> B has moderate wash and light fastness properties on wool. It’s also a useful analytical reagent for the detection and determination of metals. However, the use of </a:t>
            </a:r>
            <a:r>
              <a:rPr lang="en-US" dirty="0" err="1"/>
              <a:t>rhodamin</a:t>
            </a:r>
            <a:r>
              <a:rPr lang="en-US" dirty="0"/>
              <a:t> B as a food color has been discontinued for a number of years on account of its suspected carcinogenic nature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Adsorption is an important method commonly used for cleaning of wastewater for treatment and separation of colorant in industrial processes. </a:t>
            </a:r>
            <a:r>
              <a:rPr lang="en-US" dirty="0" err="1"/>
              <a:t>Bentonite</a:t>
            </a:r>
            <a:r>
              <a:rPr lang="en-US" baseline="30000" dirty="0"/>
              <a:t>(16-21)</a:t>
            </a:r>
            <a:r>
              <a:rPr lang="en-US" dirty="0"/>
              <a:t>has been used directly or after modified for remove textile industry dyes from wastewater. </a:t>
            </a:r>
            <a:r>
              <a:rPr lang="en-US" dirty="0" err="1"/>
              <a:t>Bentonite</a:t>
            </a:r>
            <a:r>
              <a:rPr lang="en-US" dirty="0"/>
              <a:t> may be attributed to its high surface area, high chemical and mechanical stability and to a variety of surface and structural ability</a:t>
            </a:r>
            <a:r>
              <a:rPr lang="en-US" baseline="30000" dirty="0"/>
              <a:t>(22,23)</a:t>
            </a:r>
            <a:r>
              <a:rPr lang="en-US" dirty="0"/>
              <a:t> by surfactants to be efficient in the treatment of various pollutants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aim of this Study is to examine the adsorption mechanism of </a:t>
            </a:r>
            <a:r>
              <a:rPr lang="en-US" dirty="0" err="1"/>
              <a:t>Rhodamine</a:t>
            </a:r>
            <a:r>
              <a:rPr lang="en-US" dirty="0"/>
              <a:t> B </a:t>
            </a:r>
            <a:r>
              <a:rPr lang="en-US" dirty="0" err="1"/>
              <a:t>dyebyusing</a:t>
            </a:r>
            <a:r>
              <a:rPr lang="en-US" dirty="0"/>
              <a:t> natural and modified </a:t>
            </a:r>
            <a:r>
              <a:rPr lang="en-US" dirty="0" err="1"/>
              <a:t>bentonitebysodium</a:t>
            </a:r>
            <a:r>
              <a:rPr lang="en-US" dirty="0"/>
              <a:t> </a:t>
            </a:r>
            <a:r>
              <a:rPr lang="en-US" dirty="0" err="1"/>
              <a:t>dodecyl</a:t>
            </a:r>
            <a:r>
              <a:rPr lang="en-US" dirty="0"/>
              <a:t> sulfate (SDS), </a:t>
            </a:r>
            <a:r>
              <a:rPr lang="en-US" dirty="0" err="1"/>
              <a:t>Nano</a:t>
            </a:r>
            <a:r>
              <a:rPr lang="en-US" dirty="0"/>
              <a:t>; TiO</a:t>
            </a:r>
            <a:r>
              <a:rPr lang="en-US" baseline="-25000" dirty="0"/>
              <a:t>2</a:t>
            </a:r>
            <a:r>
              <a:rPr lang="en-US" dirty="0"/>
              <a:t> , </a:t>
            </a:r>
            <a:r>
              <a:rPr lang="en-US" dirty="0" err="1"/>
              <a:t>ZnO</a:t>
            </a:r>
            <a:r>
              <a:rPr lang="en-US" dirty="0"/>
              <a:t> and Al</a:t>
            </a:r>
            <a:r>
              <a:rPr lang="en-US" baseline="-25000" dirty="0"/>
              <a:t>2</a:t>
            </a:r>
            <a:r>
              <a:rPr lang="en-US" dirty="0"/>
              <a:t>O</a:t>
            </a:r>
            <a:r>
              <a:rPr lang="en-US" baseline="-25000" dirty="0"/>
              <a:t>3</a:t>
            </a:r>
            <a:r>
              <a:rPr lang="en-US" dirty="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surfactant, sodium </a:t>
            </a:r>
            <a:r>
              <a:rPr lang="en-US" dirty="0" err="1"/>
              <a:t>dodecyl</a:t>
            </a:r>
            <a:r>
              <a:rPr lang="en-US" dirty="0"/>
              <a:t> sulfate and </a:t>
            </a:r>
            <a:r>
              <a:rPr lang="en-US" dirty="0" err="1"/>
              <a:t>bentonitewas</a:t>
            </a:r>
            <a:r>
              <a:rPr lang="en-US" dirty="0"/>
              <a:t> prepared by insertion of </a:t>
            </a:r>
            <a:r>
              <a:rPr lang="en-US" dirty="0" err="1"/>
              <a:t>SDSbetween</a:t>
            </a:r>
            <a:r>
              <a:rPr lang="en-US" dirty="0"/>
              <a:t> the layers of the </a:t>
            </a:r>
            <a:r>
              <a:rPr lang="en-US" dirty="0" err="1"/>
              <a:t>bentonite</a:t>
            </a:r>
            <a:r>
              <a:rPr lang="en-US" dirty="0"/>
              <a:t> by a simple anionic exchange. Another modification was used in this study involved adding three </a:t>
            </a:r>
            <a:r>
              <a:rPr lang="en-US" dirty="0" err="1"/>
              <a:t>Nano</a:t>
            </a:r>
            <a:r>
              <a:rPr lang="en-US" dirty="0"/>
              <a:t> composite; </a:t>
            </a:r>
            <a:r>
              <a:rPr lang="en-US" dirty="0" err="1"/>
              <a:t>ZnO</a:t>
            </a:r>
            <a:r>
              <a:rPr lang="en-US" dirty="0"/>
              <a:t>, Al</a:t>
            </a:r>
            <a:r>
              <a:rPr lang="en-US" baseline="-25000" dirty="0"/>
              <a:t>2</a:t>
            </a:r>
            <a:r>
              <a:rPr lang="en-US" dirty="0"/>
              <a:t>O</a:t>
            </a:r>
            <a:r>
              <a:rPr lang="en-US" baseline="-25000" dirty="0"/>
              <a:t>3</a:t>
            </a:r>
            <a:r>
              <a:rPr lang="en-US" dirty="0"/>
              <a:t> and TiO</a:t>
            </a:r>
            <a:r>
              <a:rPr lang="en-US" baseline="-25000" dirty="0"/>
              <a:t>2</a:t>
            </a:r>
            <a:r>
              <a:rPr lang="en-US" dirty="0"/>
              <a:t> to increase the adsorption </a:t>
            </a:r>
            <a:r>
              <a:rPr lang="en-US" dirty="0" err="1"/>
              <a:t>bentonite</a:t>
            </a:r>
            <a:r>
              <a:rPr lang="en-US" dirty="0"/>
              <a:t> surface area and modified adsorption surface ability and to find out the applicability to textile wastewaters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Materials and Methods</a:t>
            </a:r>
            <a:r>
              <a:rPr lang="en-US" dirty="0"/>
              <a:t/>
            </a:r>
            <a:br>
              <a:rPr lang="en-US" dirty="0"/>
            </a:br>
            <a:r>
              <a:rPr lang="en-US" b="1" dirty="0"/>
              <a:t>2.1. Adsorbent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a:t>
            </a:r>
            <a:r>
              <a:rPr lang="en-US" dirty="0" err="1"/>
              <a:t>bentonite</a:t>
            </a:r>
            <a:r>
              <a:rPr lang="en-US" dirty="0"/>
              <a:t> clay was supplied from the state company for geological survey and mining – Iraq. The </a:t>
            </a:r>
            <a:r>
              <a:rPr lang="en-US" dirty="0" err="1"/>
              <a:t>bentonite</a:t>
            </a:r>
            <a:r>
              <a:rPr lang="en-US" dirty="0"/>
              <a:t> had the following composition with particle size less than 75 µm.</a:t>
            </a:r>
          </a:p>
          <a:p>
            <a:r>
              <a:rPr lang="en-US" dirty="0"/>
              <a:t>The molecular formula of </a:t>
            </a:r>
            <a:r>
              <a:rPr lang="en-US" dirty="0" err="1"/>
              <a:t>bentonite</a:t>
            </a:r>
            <a:r>
              <a:rPr lang="en-US" dirty="0"/>
              <a:t> could be written as:</a:t>
            </a:r>
          </a:p>
          <a:p>
            <a:r>
              <a:rPr lang="en-US" dirty="0"/>
              <a:t>Mg</a:t>
            </a:r>
            <a:r>
              <a:rPr lang="en-US" baseline="-25000" dirty="0"/>
              <a:t>2</a:t>
            </a:r>
            <a:r>
              <a:rPr lang="en-US" dirty="0"/>
              <a:t>Al</a:t>
            </a:r>
            <a:r>
              <a:rPr lang="en-US" baseline="-25000" dirty="0"/>
              <a:t>10</a:t>
            </a:r>
            <a:r>
              <a:rPr lang="en-US" dirty="0"/>
              <a:t>Si</a:t>
            </a:r>
            <a:r>
              <a:rPr lang="en-US" baseline="-25000" dirty="0"/>
              <a:t>24</a:t>
            </a:r>
            <a:r>
              <a:rPr lang="en-US" dirty="0"/>
              <a:t>O</a:t>
            </a:r>
            <a:r>
              <a:rPr lang="en-US" baseline="-25000" dirty="0"/>
              <a:t>60</a:t>
            </a:r>
            <a:r>
              <a:rPr lang="en-US" dirty="0"/>
              <a:t>(OH)</a:t>
            </a:r>
            <a:r>
              <a:rPr lang="en-US" baseline="-25000" dirty="0"/>
              <a:t>12</a:t>
            </a:r>
            <a:r>
              <a:rPr lang="en-US" dirty="0"/>
              <a:t>[</a:t>
            </a:r>
            <a:r>
              <a:rPr lang="en-US" dirty="0" err="1"/>
              <a:t>Na,Ca</a:t>
            </a:r>
            <a:r>
              <a:rPr lang="en-US" dirty="0"/>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565</Words>
  <Application>Microsoft Office PowerPoint</Application>
  <PresentationFormat>On-screen Show (4:3)</PresentationFormat>
  <Paragraphs>75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Adsorption study of Rhodamin B Dye on Iraqi Bentonite and modefiedBentonite BY NanocompoundsTiO₂,ZnO,AL₂O₃ andSDS </vt:lpstr>
      <vt:lpstr>دراسة امتزاز صبغة الرودامين على طين البنتونايت العراقي والبنتونايت المحسن بالمركبات النانوية</vt:lpstr>
      <vt:lpstr>1. Introduction </vt:lpstr>
      <vt:lpstr>Slide 4</vt:lpstr>
      <vt:lpstr>Slide 5</vt:lpstr>
      <vt:lpstr>Slide 6</vt:lpstr>
      <vt:lpstr>Slide 7</vt:lpstr>
      <vt:lpstr>Slide 8</vt:lpstr>
      <vt:lpstr>2. Materials and Methods 2.1. Adsorbent  </vt:lpstr>
      <vt:lpstr>Slide 10</vt:lpstr>
      <vt:lpstr>2.1.2. Preparation of the modified bentonite. </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Adsorption study of Rhodamin B Dye on Iraqi Bentonite and modefiedBentonite BY NanocompoundsTiO₂,ZnO,AL₂O₃andSDS</dc:title>
  <dc:creator>memar</dc:creator>
  <cp:lastModifiedBy>memar</cp:lastModifiedBy>
  <cp:revision>18</cp:revision>
  <dcterms:created xsi:type="dcterms:W3CDTF">2016-10-18T14:51:54Z</dcterms:created>
  <dcterms:modified xsi:type="dcterms:W3CDTF">2016-10-22T18:05:45Z</dcterms:modified>
</cp:coreProperties>
</file>